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0"/>
  </p:notesMasterIdLst>
  <p:handoutMasterIdLst>
    <p:handoutMasterId r:id="rId21"/>
  </p:handoutMasterIdLst>
  <p:sldIdLst>
    <p:sldId id="271" r:id="rId2"/>
    <p:sldId id="267" r:id="rId3"/>
    <p:sldId id="277" r:id="rId4"/>
    <p:sldId id="296" r:id="rId5"/>
    <p:sldId id="297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276" r:id="rId16"/>
    <p:sldId id="258" r:id="rId17"/>
    <p:sldId id="315" r:id="rId18"/>
    <p:sldId id="259" r:id="rId1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A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4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00975C0-6A0E-5C6D-D970-3C46925864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4A62D3-F4A6-DE06-E5E5-FB331BD050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FCAE9-87C4-4491-B1B5-8F4CC320F60D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271424-B0A0-D258-A48A-B7ABD2951D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72D3C5-F636-8287-A819-DA45FD9C49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00804-E041-4341-A5A1-7A52B50ABE1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9006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7A80A-FE08-4F18-8F09-B3CF36863D80}" type="datetimeFigureOut">
              <a:rPr lang="es-PE" smtClean="0"/>
              <a:t>4/08/2022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CAF0C-F2B1-44FC-A296-B3DAB3506B06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6148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00185-E391-7C40-415E-365DF00A8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A58CBE-F93A-9112-C00F-855708BAF3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1C5076-26CB-7EEC-DB35-5C2B7D9A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8C0B4A-B490-D8C9-DADA-75DA123B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51F96-6B79-0063-0FA1-E9498848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030E96-AEA1-FA4C-EB78-58A8D7AB012C}"/>
              </a:ext>
            </a:extLst>
          </p:cNvPr>
          <p:cNvSpPr/>
          <p:nvPr userDrawn="1"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</p:spTree>
    <p:extLst>
      <p:ext uri="{BB962C8B-B14F-4D97-AF65-F5344CB8AC3E}">
        <p14:creationId xmlns:p14="http://schemas.microsoft.com/office/powerpoint/2010/main" val="115793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0124C-5773-7E40-0102-05EA36213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60429E-E000-A2E7-A681-358E8CE443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12B6BF-DABD-C62A-A215-0677D31A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6E286-19B3-5C89-4DB7-E525C693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62DDE0-F577-9A78-E33A-BE63909D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65059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0E5B9D-60B5-264F-5278-A1CCC348D5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ED2958-949C-8FB2-C174-87BC5A0E8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AB24CB-024C-E995-5DD4-A29A7C07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91AE66-5126-E0C9-C812-3D37DABB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6741A6-2B8E-925F-5B0C-1C5978AC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0260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6B045-7572-4765-A2B9-6A3F3CD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171033D-262C-4764-ADEF-05EE41E7B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F22CA525-1C6A-48A6-975D-002DAFB1B62B}"/>
              </a:ext>
            </a:extLst>
          </p:cNvPr>
          <p:cNvSpPr txBox="1">
            <a:spLocks/>
          </p:cNvSpPr>
          <p:nvPr userDrawn="1"/>
        </p:nvSpPr>
        <p:spPr>
          <a:xfrm>
            <a:off x="7964175" y="6356350"/>
            <a:ext cx="2879307" cy="365125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>
                <a:solidFill>
                  <a:schemeClr val="bg1"/>
                </a:solidFill>
              </a:rPr>
              <a:t>#GIRASPEAKERLATAM2022</a:t>
            </a:r>
          </a:p>
        </p:txBody>
      </p:sp>
    </p:spTree>
    <p:extLst>
      <p:ext uri="{BB962C8B-B14F-4D97-AF65-F5344CB8AC3E}">
        <p14:creationId xmlns:p14="http://schemas.microsoft.com/office/powerpoint/2010/main" val="35411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B6B045-7572-4765-A2B9-6A3F3CDD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0171033D-262C-4764-ADEF-05EE41E7B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F22CA525-1C6A-48A6-975D-002DAFB1B62B}"/>
              </a:ext>
            </a:extLst>
          </p:cNvPr>
          <p:cNvSpPr txBox="1">
            <a:spLocks/>
          </p:cNvSpPr>
          <p:nvPr userDrawn="1"/>
        </p:nvSpPr>
        <p:spPr>
          <a:xfrm>
            <a:off x="7964175" y="6356350"/>
            <a:ext cx="2879307" cy="365125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dirty="0">
                <a:solidFill>
                  <a:schemeClr val="bg1"/>
                </a:solidFill>
              </a:rPr>
              <a:t>#GIRASPEAKERLATAM2022</a:t>
            </a:r>
          </a:p>
        </p:txBody>
      </p:sp>
    </p:spTree>
    <p:extLst>
      <p:ext uri="{BB962C8B-B14F-4D97-AF65-F5344CB8AC3E}">
        <p14:creationId xmlns:p14="http://schemas.microsoft.com/office/powerpoint/2010/main" val="198692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0C39EF8-6911-4887-8A64-687DDB913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6" name="Marcador de pie de página 4">
            <a:extLst>
              <a:ext uri="{FF2B5EF4-FFF2-40B4-BE49-F238E27FC236}">
                <a16:creationId xmlns:a16="http://schemas.microsoft.com/office/drawing/2014/main" id="{A678B404-BBEB-493E-B48C-502118023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</p:spTree>
    <p:extLst>
      <p:ext uri="{BB962C8B-B14F-4D97-AF65-F5344CB8AC3E}">
        <p14:creationId xmlns:p14="http://schemas.microsoft.com/office/powerpoint/2010/main" val="25029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ble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5519" y="1131063"/>
            <a:ext cx="5251031" cy="5338691"/>
          </a:xfrm>
        </p:spPr>
        <p:txBody>
          <a:bodyPr/>
          <a:lstStyle>
            <a:lvl1pPr>
              <a:buClr>
                <a:srgbClr val="F22929"/>
              </a:buClr>
              <a:defRPr/>
            </a:lvl1pPr>
            <a:lvl2pPr>
              <a:buClr>
                <a:srgbClr val="F22929"/>
              </a:buClr>
              <a:defRPr/>
            </a:lvl2pPr>
            <a:lvl3pPr>
              <a:buClr>
                <a:srgbClr val="F22929"/>
              </a:buClr>
              <a:defRPr/>
            </a:lvl3pPr>
            <a:lvl4pPr>
              <a:buClr>
                <a:srgbClr val="F22929"/>
              </a:buClr>
              <a:defRPr/>
            </a:lvl4pPr>
            <a:lvl5pPr>
              <a:buClr>
                <a:srgbClr val="F22929"/>
              </a:buClr>
              <a:defRPr/>
            </a:lvl5pPr>
          </a:lstStyle>
          <a:p>
            <a:pPr lvl="0"/>
            <a:r>
              <a:rPr lang="es-AR" noProof="0" dirty="0"/>
              <a:t>Primer nivel de texto</a:t>
            </a:r>
          </a:p>
          <a:p>
            <a:pPr lvl="1"/>
            <a:r>
              <a:rPr lang="es-AR" noProof="0" dirty="0"/>
              <a:t>Segundo nivel de texto</a:t>
            </a:r>
          </a:p>
          <a:p>
            <a:pPr lvl="2"/>
            <a:r>
              <a:rPr lang="es-AR" noProof="0" dirty="0"/>
              <a:t>Tercer nivel de texto</a:t>
            </a:r>
          </a:p>
          <a:p>
            <a:pPr lvl="3"/>
            <a:r>
              <a:rPr lang="es-AR" noProof="0" dirty="0"/>
              <a:t>Cuarto nivel de texto</a:t>
            </a:r>
          </a:p>
          <a:p>
            <a:pPr lvl="4"/>
            <a:r>
              <a:rPr lang="es-AR" noProof="0" dirty="0"/>
              <a:t>Quinto nivel de texto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73413" y="1131063"/>
            <a:ext cx="5251031" cy="5338691"/>
          </a:xfrm>
        </p:spPr>
        <p:txBody>
          <a:bodyPr/>
          <a:lstStyle>
            <a:lvl1pPr>
              <a:buClr>
                <a:srgbClr val="F22929"/>
              </a:buClr>
              <a:defRPr/>
            </a:lvl1pPr>
            <a:lvl2pPr>
              <a:buClr>
                <a:srgbClr val="F22929"/>
              </a:buClr>
              <a:defRPr/>
            </a:lvl2pPr>
            <a:lvl3pPr>
              <a:buClr>
                <a:srgbClr val="F22929"/>
              </a:buClr>
              <a:defRPr/>
            </a:lvl3pPr>
            <a:lvl4pPr>
              <a:buClr>
                <a:srgbClr val="F22929"/>
              </a:buClr>
              <a:defRPr/>
            </a:lvl4pPr>
            <a:lvl5pPr>
              <a:buClr>
                <a:srgbClr val="F22929"/>
              </a:buClr>
              <a:defRPr/>
            </a:lvl5pPr>
          </a:lstStyle>
          <a:p>
            <a:pPr lvl="0"/>
            <a:r>
              <a:rPr lang="es-AR" noProof="0" dirty="0"/>
              <a:t>Primer nivel de texto</a:t>
            </a:r>
          </a:p>
          <a:p>
            <a:pPr lvl="1"/>
            <a:r>
              <a:rPr lang="es-AR" noProof="0" dirty="0"/>
              <a:t>Segundo nivel de texto</a:t>
            </a:r>
          </a:p>
          <a:p>
            <a:pPr lvl="2"/>
            <a:r>
              <a:rPr lang="es-AR" noProof="0" dirty="0"/>
              <a:t>Tercer nivel de texto</a:t>
            </a:r>
          </a:p>
          <a:p>
            <a:pPr lvl="3"/>
            <a:r>
              <a:rPr lang="es-AR" noProof="0" dirty="0"/>
              <a:t>Cuarto nivel de texto</a:t>
            </a:r>
          </a:p>
          <a:p>
            <a:pPr lvl="4"/>
            <a:r>
              <a:rPr lang="es-AR" noProof="0" dirty="0"/>
              <a:t>Quinto nivel de texto</a:t>
            </a:r>
          </a:p>
        </p:txBody>
      </p:sp>
    </p:spTree>
    <p:extLst>
      <p:ext uri="{BB962C8B-B14F-4D97-AF65-F5344CB8AC3E}">
        <p14:creationId xmlns:p14="http://schemas.microsoft.com/office/powerpoint/2010/main" val="2287565665"/>
      </p:ext>
    </p:extLst>
  </p:cSld>
  <p:clrMapOvr>
    <a:masterClrMapping/>
  </p:clrMapOvr>
  <p:transition spd="slow">
    <p:randomBar dir="vert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6D352D-644F-4507-84FC-30AE842C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357" y="6397358"/>
            <a:ext cx="2743200" cy="365125"/>
          </a:xfrm>
          <a:prstGeom prst="rect">
            <a:avLst/>
          </a:prstGeom>
        </p:spPr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7" name="Marcador de pie de página 4">
            <a:extLst>
              <a:ext uri="{FF2B5EF4-FFF2-40B4-BE49-F238E27FC236}">
                <a16:creationId xmlns:a16="http://schemas.microsoft.com/office/drawing/2014/main" id="{D6151608-B08F-4947-9988-3E6A306F1E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44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dirty="0"/>
              <a:t>Auspician :Azure Peru &amp; Azure Latinoamérica</a:t>
            </a:r>
          </a:p>
        </p:txBody>
      </p:sp>
    </p:spTree>
    <p:extLst>
      <p:ext uri="{BB962C8B-B14F-4D97-AF65-F5344CB8AC3E}">
        <p14:creationId xmlns:p14="http://schemas.microsoft.com/office/powerpoint/2010/main" val="399299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BFBC04-D800-0CF2-231C-3A8E5F01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788E90-DB73-EBE2-2417-67981FB82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EB0493-89AB-6696-D98E-90B8A54B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BB3388-CD1B-9E8C-199D-EAE018FE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00B97-4161-33DC-784C-91A5EF74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8493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A70578-A888-0827-8807-5EB962E57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90045D-4A4D-1B20-A847-A98CBEBB3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CA73C4-DE07-C913-17E5-F2BF22AE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D779E6-A733-D5BB-8654-4F4165C2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28A1DB-7701-B5CB-1B25-1BBF43F6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70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71243-230B-E516-904E-CF5D6D32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B6DCA1-5703-C5BA-7081-B5CBF6C4B8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A99748-10D6-73A6-0AA3-76DE08372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53093A-3D49-B1E1-E66F-C0A3E84BB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7EDB51-07ED-4833-FD88-37FFBDAD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7269BA-9D68-5551-C7E0-103EBF1A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6613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11588-9298-7586-C242-576FF0E8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CE7358-6A71-4192-D35C-07FDA9C2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554363-A887-DF0A-18A5-1DF801691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3FDE960-39B7-D88C-4EF0-97A53490D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FF41B5-A58C-20BD-FCAD-246A79B42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13D42A-F72A-B627-4B57-F7F586F6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C485D2A-E4D6-F6C6-BD8F-C9C33BCE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161AAE2-75DE-7C67-BC65-DF809ED0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2243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FE228-52A2-0974-4DB8-9D478E31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9AF5F0-25DA-5BC6-E631-907F6E46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CB1BE-8616-F088-5E08-4C6B308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973005-ABBC-E916-4664-B33FB765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083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AF755F-73C3-2D7A-AB88-4AF0096A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1B54240-9211-F018-9341-D5C633A9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CFA936-D7A9-3211-1043-6B508FA7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4282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67AF3-7F76-EB1E-86E9-718AD785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DAD6F5-4318-B067-1E4F-B5193F3D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87340D-4117-EC62-1F35-9BC6066D5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6C7E0C-B576-E4B0-330C-7402AEAF3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56F0C-3F31-2695-177E-3FFD3A27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8C1ADC-C59B-91F9-56F8-F33EB0EBE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8699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245E0-B888-91C0-B7D3-BA6896E1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8E418FF-D92E-3E49-52F9-053F1C103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38A060-AA97-944E-FB33-BA9F20685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3A46D4-9781-BF6F-4B73-3544B6A4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3539CF-94C1-29BD-3A96-10B1DFCEE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1D885E-D46A-E997-D558-1047777C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172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C0EFA8E-CAC1-8A9A-29DE-8349B2D4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E70DE5-986D-0AA3-E3AD-733ED298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F9FA38-1CAF-FE55-224E-2D491FA19E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915BE-E356-49B4-94F0-4AE150F4A68B}" type="datetimeFigureOut">
              <a:rPr lang="es-ES" smtClean="0"/>
              <a:t>04/08/2022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B31BAD-4A2E-C9C6-F9E3-E2FAE7B32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/>
              <a:t>Auspician :Azure Peru &amp; Azure Latinoamérica</a:t>
            </a:r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F90A4B-5472-A642-03CE-31AF8800D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DBE4B-51ED-496C-AFED-E7D09C7555D8}" type="slidenum">
              <a:rPr lang="es-PE" smtClean="0"/>
              <a:t>‹#›</a:t>
            </a:fld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1A3F2B-2349-3E41-A63E-BC6DD6203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DBAB0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" name="Picture 4" descr="Diseño De Fondo De Conferencia Anual Colorida Tecnología Gradiente 2019,  Fondo De Tecnología, Conocimiento De Los Negocios, Diseño De Fondo Imagen  de Fondo Para Descarga Gratuita - Pngtreee">
            <a:extLst>
              <a:ext uri="{FF2B5EF4-FFF2-40B4-BE49-F238E27FC236}">
                <a16:creationId xmlns:a16="http://schemas.microsoft.com/office/drawing/2014/main" id="{4CAA0653-EB42-0EDF-827E-AC675FB57C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8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702" r:id="rId13"/>
    <p:sldLayoutId id="2147483698" r:id="rId14"/>
    <p:sldLayoutId id="2147483699" r:id="rId15"/>
    <p:sldLayoutId id="21474837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miro.medium.com/max/1910/1*fLGuAUT5imTIGAeA4zzaWA.png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i.pinimg.com/originals/0a/76/eb/0a76eb3c95c249cdff9449af08ac4efc.png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25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dotnet.microsoft.com/apps/machinelearning-ai/ml-dotnet/customer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veenraghuvanshi/tech-sessions/blob/master/04082022-Gira_Latam_2022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18" Type="http://schemas.openxmlformats.org/officeDocument/2006/relationships/hyperlink" Target="https://docs.microsoft.com/en-us/dotnet/machine-learning/tutorials/object-detection-onnx" TargetMode="External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https://docs.microsoft.com/en-us/samples/dotnet/machinelearning-samples/mlnet-image-classification-transfer-learning/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docs.microsoft.com/en-us/dotnet/machine-learning/tutorials/image-classification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blog.rasmustc.com/multipart-data-with-azure-functions-httptriggers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docs.microsoft.com/en-us/azure/azure-functions/functions-develop-v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danielhkim.net/2020/02/27/serverless-cloud-comput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quantdare.com/what-is-the-difference-between-deep-learning-and-machine-learn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hyperlink" Target="https://quantdare.com/what-is-the-difference-between-deep-learning-and-machine-learning/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seño De Fondo De Conferencia Anual Colorida Tecnología Gradiente 2019,  Fondo De Tecnología, Conocimiento De Los Negocios, Diseño De Fondo Imagen  de Fondo Para Descarga Gratuita - Pngtreee">
            <a:extLst>
              <a:ext uri="{FF2B5EF4-FFF2-40B4-BE49-F238E27FC236}">
                <a16:creationId xmlns:a16="http://schemas.microsoft.com/office/drawing/2014/main" id="{619229CD-1DBC-6159-CE49-B0B0238C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5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AF05916-BEB4-829A-17C1-D1D45FDF220F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6FE2CE0-7675-0C33-3A18-D91FD87234F8}"/>
              </a:ext>
            </a:extLst>
          </p:cNvPr>
          <p:cNvSpPr/>
          <p:nvPr/>
        </p:nvSpPr>
        <p:spPr>
          <a:xfrm>
            <a:off x="1718872" y="1145031"/>
            <a:ext cx="825562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Serverless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Deep Neural Network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with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Azure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and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DDB3BEC8-0BA0-27B4-6543-AE3B3CBC3D87}"/>
              </a:ext>
            </a:extLst>
          </p:cNvPr>
          <p:cNvGrpSpPr/>
          <p:nvPr/>
        </p:nvGrpSpPr>
        <p:grpSpPr>
          <a:xfrm>
            <a:off x="7906397" y="3240357"/>
            <a:ext cx="3550594" cy="2993124"/>
            <a:chOff x="3796380" y="404703"/>
            <a:chExt cx="4669640" cy="5312606"/>
          </a:xfrm>
        </p:grpSpPr>
        <p:pic>
          <p:nvPicPr>
            <p:cNvPr id="11" name="Picture 2" descr="Microfono Antiguo Imágenes y Fotos - 123RF">
              <a:extLst>
                <a:ext uri="{FF2B5EF4-FFF2-40B4-BE49-F238E27FC236}">
                  <a16:creationId xmlns:a16="http://schemas.microsoft.com/office/drawing/2014/main" id="{35C89E88-974C-35DF-5290-4B84D89F7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23D4A647-AA50-5354-BE47-C0A7AB48B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utoShape 10" descr="Chile - Wikipedia, la enciclopedia libre">
              <a:extLst>
                <a:ext uri="{FF2B5EF4-FFF2-40B4-BE49-F238E27FC236}">
                  <a16:creationId xmlns:a16="http://schemas.microsoft.com/office/drawing/2014/main" id="{F0F3A0C8-3429-CED9-A902-352BEE2E9F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14" name="AutoShape 12" descr="Chile - Wikipedia, la enciclopedia libre">
              <a:extLst>
                <a:ext uri="{FF2B5EF4-FFF2-40B4-BE49-F238E27FC236}">
                  <a16:creationId xmlns:a16="http://schemas.microsoft.com/office/drawing/2014/main" id="{8DCA8199-5E83-AEF1-3E3D-DA71C7F560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15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948F2E72-C38D-10FD-8CA4-D8778F669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A5A530EC-F904-323E-01E4-6D19BD1E4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8" descr="Colombia - Wikipedia, la enciclopedia libre">
              <a:extLst>
                <a:ext uri="{FF2B5EF4-FFF2-40B4-BE49-F238E27FC236}">
                  <a16:creationId xmlns:a16="http://schemas.microsoft.com/office/drawing/2014/main" id="{FEEC00EC-A786-B85A-D257-B165C4E8B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0" descr="32 Características de la Bandera Argentina">
              <a:extLst>
                <a:ext uri="{FF2B5EF4-FFF2-40B4-BE49-F238E27FC236}">
                  <a16:creationId xmlns:a16="http://schemas.microsoft.com/office/drawing/2014/main" id="{918739AA-7B94-E68E-5E8A-38FA74870F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EE76CFAC-5DF6-6EA4-F914-1CBB9D10D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53170F42-D6F6-7B6E-1AC4-59D1FEF7A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856F39E9-ED0E-8EF9-677B-CEB055B0F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751EA3CB-EEAD-1E38-8DE1-E6CF62AA4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75E029F5-3D59-67ED-5217-2328A96587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821" y="4202547"/>
            <a:ext cx="3552985" cy="13116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C6AEBF7-831F-D0E3-C96F-3E6FE919A345}"/>
              </a:ext>
            </a:extLst>
          </p:cNvPr>
          <p:cNvSpPr/>
          <p:nvPr/>
        </p:nvSpPr>
        <p:spPr>
          <a:xfrm>
            <a:off x="3730807" y="3061893"/>
            <a:ext cx="3855043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Praveen Raghuvanshi</a:t>
            </a:r>
          </a:p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@praveenraghuvan</a:t>
            </a:r>
          </a:p>
        </p:txBody>
      </p:sp>
    </p:spTree>
    <p:extLst>
      <p:ext uri="{BB962C8B-B14F-4D97-AF65-F5344CB8AC3E}">
        <p14:creationId xmlns:p14="http://schemas.microsoft.com/office/powerpoint/2010/main" val="311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Image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Classification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C16025-E226-0401-0FD2-1F2659F86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66597" y="1677794"/>
            <a:ext cx="8255620" cy="44991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B343536-10C5-7CBD-C4E0-8203F0AF05D0}"/>
              </a:ext>
            </a:extLst>
          </p:cNvPr>
          <p:cNvSpPr/>
          <p:nvPr/>
        </p:nvSpPr>
        <p:spPr>
          <a:xfrm>
            <a:off x="1649651" y="63276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https://miro.medium.com/max/1910/1*fLGuAUT5imTIGAeA4zzaWA.png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Transfer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L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earning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–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Mobilenet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V2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8">
            <a:extLst>
              <a:ext uri="{FF2B5EF4-FFF2-40B4-BE49-F238E27FC236}">
                <a16:creationId xmlns:a16="http://schemas.microsoft.com/office/drawing/2014/main" id="{D5BA6545-64EB-3A00-FC55-EE39DB740F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908" y="1788496"/>
            <a:ext cx="6566428" cy="45572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D6E8A4-E1A1-8852-4CB8-E1CEA7869C33}"/>
              </a:ext>
            </a:extLst>
          </p:cNvPr>
          <p:cNvSpPr/>
          <p:nvPr/>
        </p:nvSpPr>
        <p:spPr>
          <a:xfrm>
            <a:off x="1649651" y="6345716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https://i.pinimg.com/originals/0a/76/eb/0a76eb3c95c249cdff9449af08ac4efc.png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B9DDA562-2890-3ADB-BCBD-06D76F2202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Cloud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Architecture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7FB266BA-E270-6A3B-17B0-4B0AF72C4A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1" y="2046513"/>
            <a:ext cx="10836058" cy="40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3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Customer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Success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Stories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– 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ML.Net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AA7F42-2569-A45B-CF3E-6CF89DE8E5A5}"/>
              </a:ext>
            </a:extLst>
          </p:cNvPr>
          <p:cNvSpPr/>
          <p:nvPr/>
        </p:nvSpPr>
        <p:spPr>
          <a:xfrm>
            <a:off x="1962381" y="6249088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https://dotnet.microsoft.com/apps/machinelearning-ai/ml-dotnet/customers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7865C0-A6C8-AB69-DFA6-CFCF155194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2381" y="2011520"/>
            <a:ext cx="7759636" cy="40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478825-27E1-4D09-BCDC-5D47E80D7E16}"/>
              </a:ext>
            </a:extLst>
          </p:cNvPr>
          <p:cNvSpPr/>
          <p:nvPr/>
        </p:nvSpPr>
        <p:spPr>
          <a:xfrm>
            <a:off x="4221768" y="2636594"/>
            <a:ext cx="1874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9FA38DF-C694-EF12-AB72-6CBD92BA8C96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</p:spTree>
    <p:extLst>
      <p:ext uri="{BB962C8B-B14F-4D97-AF65-F5344CB8AC3E}">
        <p14:creationId xmlns:p14="http://schemas.microsoft.com/office/powerpoint/2010/main" val="79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B478825-27E1-4D09-BCDC-5D47E80D7E16}"/>
              </a:ext>
            </a:extLst>
          </p:cNvPr>
          <p:cNvSpPr/>
          <p:nvPr/>
        </p:nvSpPr>
        <p:spPr>
          <a:xfrm>
            <a:off x="0" y="2448860"/>
            <a:ext cx="115666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>
                <a:solidFill>
                  <a:srgbClr val="FFC000"/>
                </a:solidFill>
              </a:rPr>
              <a:t>Github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https://github.com/praveenraghuvanshi/tech-sessions/blob/master/04082022-Gira_Latam_2022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7676BD1-D981-69B9-61C8-F964F7AC4F93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4" name="Rectángulo 4">
            <a:extLst>
              <a:ext uri="{FF2B5EF4-FFF2-40B4-BE49-F238E27FC236}">
                <a16:creationId xmlns:a16="http://schemas.microsoft.com/office/drawing/2014/main" id="{B5A4B9D4-681F-5D10-D1AB-D574A691A0B6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Resources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E5EAE80-40D7-5385-BB00-A198786BE315}"/>
              </a:ext>
            </a:extLst>
          </p:cNvPr>
          <p:cNvSpPr txBox="1">
            <a:spLocks/>
          </p:cNvSpPr>
          <p:nvPr/>
        </p:nvSpPr>
        <p:spPr>
          <a:xfrm>
            <a:off x="1275552" y="1533019"/>
            <a:ext cx="10046039" cy="3064159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55000" lnSpcReduction="20000"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lvl="1" fontAlgn="base"/>
            <a:r>
              <a:rPr lang="en-US" sz="400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 Azure Functions using Visual Studio</a:t>
            </a:r>
            <a:endParaRPr lang="en-US" sz="4000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sz="4000" i="0" dirty="0">
                <a:solidFill>
                  <a:schemeClr val="bg1"/>
                </a:solidFill>
                <a:effectLst/>
                <a:latin typeface="-apple-syste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Multipart data with Azure Functions </a:t>
            </a:r>
            <a:r>
              <a:rPr lang="en-US" sz="4000" i="0" dirty="0" err="1">
                <a:solidFill>
                  <a:schemeClr val="bg1"/>
                </a:solidFill>
                <a:effectLst/>
                <a:latin typeface="-apple-system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HttpTriggers</a:t>
            </a:r>
            <a:endParaRPr lang="en-US" sz="4000" i="0" dirty="0">
              <a:solidFill>
                <a:schemeClr val="bg1"/>
              </a:solidFill>
              <a:effectLst/>
              <a:latin typeface="-apple-system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Tutorial: Train an ML.NET classification model to categorize images</a:t>
            </a:r>
            <a:endParaRPr lang="en-US" sz="4000" dirty="0">
              <a:solidFill>
                <a:schemeClr val="bg1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 a deep learning image classification model with ML.NET and TensorFlow</a:t>
            </a:r>
            <a:endParaRPr lang="en-US" sz="4000" dirty="0">
              <a:solidFill>
                <a:schemeClr val="bg1"/>
              </a:solidFill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Tutorial: Detect objects using ONNX in ML.NET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" name="Rectángulo 4">
            <a:extLst>
              <a:ext uri="{FF2B5EF4-FFF2-40B4-BE49-F238E27FC236}">
                <a16:creationId xmlns:a16="http://schemas.microsoft.com/office/drawing/2014/main" id="{B717C1C6-7B4B-BC71-4D39-11A90C1E6495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References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F034E4D6-0E5D-5306-877F-6D90F68AF12B}"/>
              </a:ext>
            </a:extLst>
          </p:cNvPr>
          <p:cNvGrpSpPr/>
          <p:nvPr/>
        </p:nvGrpSpPr>
        <p:grpSpPr>
          <a:xfrm>
            <a:off x="6809363" y="2380498"/>
            <a:ext cx="3550594" cy="2993124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11385ADA-E63E-4D24-E0F2-7FDB9ACA78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172FD4CE-FC46-85B6-778D-67AED0350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2D322AC2-1FF2-9C9F-E265-9EB0AA15AE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45A010E2-4D60-36E6-5BCA-B9349EC002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F95695BD-0C05-42D0-A94E-833996E05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16C03702-20FB-2A52-C675-55004DF93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AC13AF3A-CA9D-3CBA-4BF1-7CE355034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AF83265E-DC4D-8E59-2F04-B970353FB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AE4B9D6A-6D14-357E-276A-DB0E09BB1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6B87D39-B3F5-62FF-B600-38652C116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404504B1-5DF2-57A0-B28F-84DFF9829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4DA01BA6-1E7D-0129-DA40-F4C51AA70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80F0F622-621A-0D3E-7C9A-31EB3EAB45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51" y="3175124"/>
            <a:ext cx="3216636" cy="11875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04D7DB2-40C8-4726-661E-3ADF61965002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sp>
        <p:nvSpPr>
          <p:cNvPr id="19" name="Rectángulo 23">
            <a:extLst>
              <a:ext uri="{FF2B5EF4-FFF2-40B4-BE49-F238E27FC236}">
                <a16:creationId xmlns:a16="http://schemas.microsoft.com/office/drawing/2014/main" id="{5AC680FA-CEFB-D521-5E6F-926DE3A919DA}"/>
              </a:ext>
            </a:extLst>
          </p:cNvPr>
          <p:cNvSpPr/>
          <p:nvPr/>
        </p:nvSpPr>
        <p:spPr>
          <a:xfrm>
            <a:off x="1639844" y="2223470"/>
            <a:ext cx="644181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https://linktr.ee/praveenraghuvanshi</a:t>
            </a:r>
          </a:p>
        </p:txBody>
      </p:sp>
      <p:sp>
        <p:nvSpPr>
          <p:cNvPr id="20" name="Rectángulo 4">
            <a:extLst>
              <a:ext uri="{FF2B5EF4-FFF2-40B4-BE49-F238E27FC236}">
                <a16:creationId xmlns:a16="http://schemas.microsoft.com/office/drawing/2014/main" id="{00D1A3A2-1AB0-7A30-54D5-AE90854890B1}"/>
              </a:ext>
            </a:extLst>
          </p:cNvPr>
          <p:cNvSpPr/>
          <p:nvPr/>
        </p:nvSpPr>
        <p:spPr>
          <a:xfrm>
            <a:off x="-902048" y="1442958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Thank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you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8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4582310-17AD-4AC3-BBFC-3AB07BFD0DFC}"/>
              </a:ext>
            </a:extLst>
          </p:cNvPr>
          <p:cNvSpPr txBox="1">
            <a:spLocks/>
          </p:cNvSpPr>
          <p:nvPr/>
        </p:nvSpPr>
        <p:spPr>
          <a:xfrm>
            <a:off x="4601184" y="856035"/>
            <a:ext cx="7266562" cy="4338535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Cloud Architect @ Harman, A Samsung Company</a:t>
            </a:r>
          </a:p>
          <a:p>
            <a:pPr lvl="1"/>
            <a:r>
              <a:rPr lang="es-ES" sz="2700" dirty="0" err="1">
                <a:solidFill>
                  <a:schemeClr val="bg1"/>
                </a:solidFill>
              </a:rPr>
              <a:t>Domain</a:t>
            </a:r>
            <a:r>
              <a:rPr lang="es-ES" sz="2700" dirty="0">
                <a:solidFill>
                  <a:schemeClr val="bg1"/>
                </a:solidFill>
              </a:rPr>
              <a:t>: Professional Audio, Video and Control</a:t>
            </a:r>
            <a:endParaRPr lang="en-US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Area of expertise: Cloud, Distributed Computing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Area of Interest: AI/ML and IoT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Location: Bangalore, India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Azure Certified </a:t>
            </a:r>
          </a:p>
          <a:p>
            <a:pPr lvl="1"/>
            <a:endParaRPr lang="es-PE" sz="27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8D2436E-6130-0E37-288D-A215947C83C5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Introduction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B275AB7-4945-B139-3083-B7DE2E125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824197" y="1422847"/>
            <a:ext cx="3455573" cy="4012305"/>
          </a:xfrm>
        </p:spPr>
      </p:pic>
      <p:pic>
        <p:nvPicPr>
          <p:cNvPr id="12" name="Picture 2" descr=".NET Foundation">
            <a:extLst>
              <a:ext uri="{FF2B5EF4-FFF2-40B4-BE49-F238E27FC236}">
                <a16:creationId xmlns:a16="http://schemas.microsoft.com/office/drawing/2014/main" id="{0DEB60F9-B749-6939-1EE2-1A1F99D48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547" y="4452808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1597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E5EAE80-40D7-5385-BB00-A198786BE315}"/>
              </a:ext>
            </a:extLst>
          </p:cNvPr>
          <p:cNvSpPr txBox="1">
            <a:spLocks/>
          </p:cNvSpPr>
          <p:nvPr/>
        </p:nvSpPr>
        <p:spPr>
          <a:xfrm>
            <a:off x="1082283" y="1366439"/>
            <a:ext cx="5119346" cy="3064159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Serverless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Azure Functions</a:t>
            </a: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Deep Neural Network(DNN)</a:t>
            </a:r>
          </a:p>
          <a:p>
            <a:endParaRPr lang="en-US" sz="2200" dirty="0"/>
          </a:p>
        </p:txBody>
      </p:sp>
      <p:sp>
        <p:nvSpPr>
          <p:cNvPr id="18" name="Rectángulo 4">
            <a:extLst>
              <a:ext uri="{FF2B5EF4-FFF2-40B4-BE49-F238E27FC236}">
                <a16:creationId xmlns:a16="http://schemas.microsoft.com/office/drawing/2014/main" id="{B717C1C6-7B4B-BC71-4D39-11A90C1E6495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Agenda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2E447DB-06E5-1AEE-D904-A80002495572}"/>
              </a:ext>
            </a:extLst>
          </p:cNvPr>
          <p:cNvSpPr txBox="1">
            <a:spLocks/>
          </p:cNvSpPr>
          <p:nvPr/>
        </p:nvSpPr>
        <p:spPr>
          <a:xfrm>
            <a:off x="6583053" y="1259732"/>
            <a:ext cx="4526666" cy="294462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5" indent="-171455" algn="l" defTabSz="685817" rtl="0" eaLnBrk="1" latinLnBrk="0" hangingPunct="1">
              <a:lnSpc>
                <a:spcPct val="150000"/>
              </a:lnSpc>
              <a:spcBef>
                <a:spcPts val="751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6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64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72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81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89" indent="-171455" algn="l" defTabSz="685817" rtl="0" eaLnBrk="1" latinLnBrk="0" hangingPunct="1">
              <a:lnSpc>
                <a:spcPct val="150000"/>
              </a:lnSpc>
              <a:spcBef>
                <a:spcPts val="375"/>
              </a:spcBef>
              <a:buClr>
                <a:srgbClr val="FF5100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43" indent="0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4" indent="-171455" algn="l" defTabSz="68581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Image Classification</a:t>
            </a:r>
            <a:endParaRPr lang="es-PE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 err="1">
                <a:solidFill>
                  <a:schemeClr val="bg1"/>
                </a:solidFill>
              </a:rPr>
              <a:t>ML.Net</a:t>
            </a:r>
            <a:endParaRPr lang="en-US" sz="2700" dirty="0">
              <a:solidFill>
                <a:schemeClr val="bg1"/>
              </a:solidFill>
            </a:endParaRPr>
          </a:p>
          <a:p>
            <a:pPr lvl="1"/>
            <a:r>
              <a:rPr lang="en-US" sz="2700" dirty="0">
                <a:solidFill>
                  <a:schemeClr val="bg1"/>
                </a:solidFill>
              </a:rPr>
              <a:t>Demo</a:t>
            </a:r>
          </a:p>
          <a:p>
            <a:pPr lvl="1"/>
            <a:endParaRPr lang="es-PE" sz="2700" dirty="0">
              <a:solidFill>
                <a:schemeClr val="bg1"/>
              </a:solidFill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1179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7369BEBC-FFBF-DBDF-DA7B-1847A52D53C9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Serverless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8F6DCD1-5DD8-F6B2-C866-80F44A029A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7" y="1624558"/>
            <a:ext cx="9527624" cy="47965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F6822E-7CEE-1614-F7C3-95307C1D0BF6}"/>
              </a:ext>
            </a:extLst>
          </p:cNvPr>
          <p:cNvSpPr/>
          <p:nvPr/>
        </p:nvSpPr>
        <p:spPr>
          <a:xfrm>
            <a:off x="2638399" y="6421065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https://danielhkim.net/2020/02/27/serverless-cloud-computing/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0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Azure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D606D0BE-2CDA-B1B8-5E84-84EEAFE3FA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Azure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Functions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A7C1F049-C330-DCF1-DF33-BA51102543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251" y="1594866"/>
            <a:ext cx="7162821" cy="498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Deep Neural Network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D78F0D1F-80F0-F1DB-73B9-F62F37E0B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59" y="2049473"/>
            <a:ext cx="9277686" cy="39968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87271D-51BF-C7BF-BBC1-B251665AC970}"/>
              </a:ext>
            </a:extLst>
          </p:cNvPr>
          <p:cNvSpPr/>
          <p:nvPr/>
        </p:nvSpPr>
        <p:spPr>
          <a:xfrm>
            <a:off x="1275553" y="6171673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https://quantdare.com/what-is-the-difference-between-deep-learning-and-machine-learning/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2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Deep Neural Network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2CF258D4-929F-F6D1-68DB-4CE8901ABA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6" y="1797307"/>
            <a:ext cx="10173929" cy="42093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37C856D-2813-11BA-E263-122135DD7A53}"/>
              </a:ext>
            </a:extLst>
          </p:cNvPr>
          <p:cNvSpPr/>
          <p:nvPr/>
        </p:nvSpPr>
        <p:spPr>
          <a:xfrm>
            <a:off x="1312171" y="6234869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</a:t>
            </a:r>
            <a:r>
              <a:rPr lang="en-US" dirty="0"/>
              <a:t>: </a:t>
            </a:r>
            <a:r>
              <a:rPr lang="en-US" dirty="0">
                <a:hlinkClick r:id="rId15"/>
              </a:rPr>
              <a:t>https://quantdare.com/what-is-the-difference-between-deep-learning-and-machine-learning/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5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F96FCC1-6863-D023-7311-495320F30A50}"/>
              </a:ext>
            </a:extLst>
          </p:cNvPr>
          <p:cNvSpPr/>
          <p:nvPr/>
        </p:nvSpPr>
        <p:spPr>
          <a:xfrm>
            <a:off x="1940312" y="-711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6ª Edición Gira Online Speakers Latam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AD2F7B4-01C6-A173-B785-CD1271842726}"/>
              </a:ext>
            </a:extLst>
          </p:cNvPr>
          <p:cNvGrpSpPr/>
          <p:nvPr/>
        </p:nvGrpSpPr>
        <p:grpSpPr>
          <a:xfrm>
            <a:off x="204282" y="50461"/>
            <a:ext cx="1536969" cy="1482558"/>
            <a:chOff x="3796380" y="404703"/>
            <a:chExt cx="4669640" cy="5312606"/>
          </a:xfrm>
        </p:grpSpPr>
        <p:pic>
          <p:nvPicPr>
            <p:cNvPr id="4" name="Picture 2" descr="Microfono Antiguo Imágenes y Fotos - 123RF">
              <a:extLst>
                <a:ext uri="{FF2B5EF4-FFF2-40B4-BE49-F238E27FC236}">
                  <a16:creationId xmlns:a16="http://schemas.microsoft.com/office/drawing/2014/main" id="{F1247574-7C38-13D0-3330-44D7DF0FE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00" b="93556" l="27044" r="74843">
                          <a14:foregroundMark x1="41509" y1="12889" x2="56604" y2="10667"/>
                          <a14:foregroundMark x1="56604" y1="10667" x2="62893" y2="14222"/>
                          <a14:foregroundMark x1="47484" y1="8444" x2="66981" y2="12889"/>
                          <a14:foregroundMark x1="66981" y1="12889" x2="72327" y2="18889"/>
                          <a14:foregroundMark x1="30818" y1="30889" x2="35535" y2="40667"/>
                          <a14:foregroundMark x1="35535" y1="40667" x2="35535" y2="40667"/>
                          <a14:foregroundMark x1="29245" y1="30889" x2="33648" y2="41333"/>
                          <a14:foregroundMark x1="33648" y1="41333" x2="35849" y2="42667"/>
                          <a14:foregroundMark x1="46855" y1="39111" x2="46855" y2="39111"/>
                          <a14:foregroundMark x1="52516" y1="53333" x2="50629" y2="79556"/>
                          <a14:foregroundMark x1="51572" y1="84444" x2="59434" y2="90444"/>
                          <a14:foregroundMark x1="42453" y1="93333" x2="61950" y2="93556"/>
                          <a14:foregroundMark x1="61950" y1="93556" x2="74214" y2="92000"/>
                          <a14:foregroundMark x1="27044" y1="86667" x2="28931" y2="9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6" t="5046" r="18747" b="5125"/>
            <a:stretch/>
          </p:blipFill>
          <p:spPr bwMode="auto">
            <a:xfrm>
              <a:off x="4983285" y="1303051"/>
              <a:ext cx="2045588" cy="4414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Anexo:Banderas del Perú - Wikipedia, la enciclopedia libre">
              <a:extLst>
                <a:ext uri="{FF2B5EF4-FFF2-40B4-BE49-F238E27FC236}">
                  <a16:creationId xmlns:a16="http://schemas.microsoft.com/office/drawing/2014/main" id="{CBADBBAD-8F5A-92C7-E1C9-865970BF9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7992" y="404703"/>
              <a:ext cx="66593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10" descr="Chile - Wikipedia, la enciclopedia libre">
              <a:extLst>
                <a:ext uri="{FF2B5EF4-FFF2-40B4-BE49-F238E27FC236}">
                  <a16:creationId xmlns:a16="http://schemas.microsoft.com/office/drawing/2014/main" id="{D7427B1F-D4EB-117E-3418-548388E148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599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sp>
          <p:nvSpPr>
            <p:cNvPr id="7" name="AutoShape 12" descr="Chile - Wikipedia, la enciclopedia libre">
              <a:extLst>
                <a:ext uri="{FF2B5EF4-FFF2-40B4-BE49-F238E27FC236}">
                  <a16:creationId xmlns:a16="http://schemas.microsoft.com/office/drawing/2014/main" id="{B0F76B01-8AEA-0B2F-7E9B-D0D6C81F66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PE"/>
            </a:p>
          </p:txBody>
        </p:sp>
        <p:pic>
          <p:nvPicPr>
            <p:cNvPr id="8" name="Picture 14" descr="Diseño de la bandera de la República de Chile de la bandera de la bandera  90 x 150 cm: Amazon.es: Hogar">
              <a:extLst>
                <a:ext uri="{FF2B5EF4-FFF2-40B4-BE49-F238E27FC236}">
                  <a16:creationId xmlns:a16="http://schemas.microsoft.com/office/drawing/2014/main" id="{C8793880-5B42-03C5-FCB2-47AD1337F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2255" y="649518"/>
              <a:ext cx="517749" cy="570327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6" descr="Selección de fútbol de Uruguay - Wikipedia, la enciclopedia libre">
              <a:extLst>
                <a:ext uri="{FF2B5EF4-FFF2-40B4-BE49-F238E27FC236}">
                  <a16:creationId xmlns:a16="http://schemas.microsoft.com/office/drawing/2014/main" id="{C2AE0A94-19A1-A1FB-A53A-9B8F31951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734" y="2048079"/>
              <a:ext cx="61548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8" descr="Colombia - Wikipedia, la enciclopedia libre">
              <a:extLst>
                <a:ext uri="{FF2B5EF4-FFF2-40B4-BE49-F238E27FC236}">
                  <a16:creationId xmlns:a16="http://schemas.microsoft.com/office/drawing/2014/main" id="{FE68BBB4-F956-21E0-06B7-6FFE90669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715" y="1303050"/>
              <a:ext cx="615488" cy="571749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0" descr="32 Características de la Bandera Argentina">
              <a:extLst>
                <a:ext uri="{FF2B5EF4-FFF2-40B4-BE49-F238E27FC236}">
                  <a16:creationId xmlns:a16="http://schemas.microsoft.com/office/drawing/2014/main" id="{E8DEBB37-191C-7E8C-DCD0-66EA6A20A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6975" y="485825"/>
              <a:ext cx="593250" cy="571451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2" descr="Ecuador Bandera Nacional - Gráficos vectoriales gratis en Pixabay">
              <a:extLst>
                <a:ext uri="{FF2B5EF4-FFF2-40B4-BE49-F238E27FC236}">
                  <a16:creationId xmlns:a16="http://schemas.microsoft.com/office/drawing/2014/main" id="{479E5EE8-6192-8BB9-6893-AC30F8BBE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756" y="1924265"/>
              <a:ext cx="674458" cy="618113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4" descr="El Diario - Bandera tricolor es el principal símbolo patrio de Bolivia">
              <a:extLst>
                <a:ext uri="{FF2B5EF4-FFF2-40B4-BE49-F238E27FC236}">
                  <a16:creationId xmlns:a16="http://schemas.microsoft.com/office/drawing/2014/main" id="{EA304C07-34FD-6AE4-6661-EF5F4EA6F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402" y="1136527"/>
              <a:ext cx="641488" cy="666815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Bandera de brasil: imágenes, fotos de stock libres de derechos |  Depositphotos">
              <a:extLst>
                <a:ext uri="{FF2B5EF4-FFF2-40B4-BE49-F238E27FC236}">
                  <a16:creationId xmlns:a16="http://schemas.microsoft.com/office/drawing/2014/main" id="{E98F5A2C-90FE-7C78-4E11-8BB33CA353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6380" y="2741901"/>
              <a:ext cx="715728" cy="621466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8" descr="Bandera de México - Wikipedia, la enciclopedia libre">
              <a:extLst>
                <a:ext uri="{FF2B5EF4-FFF2-40B4-BE49-F238E27FC236}">
                  <a16:creationId xmlns:a16="http://schemas.microsoft.com/office/drawing/2014/main" id="{619D1F14-13C0-DA20-378D-C5A8EE65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033" y="2868987"/>
              <a:ext cx="763987" cy="643138"/>
            </a:xfrm>
            <a:prstGeom prst="ellipse">
              <a:avLst/>
            </a:prstGeom>
            <a:ln w="63500" cap="rnd"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85FE5CB-CDB2-3A69-49C2-FB9A38EE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95223" y="327618"/>
            <a:ext cx="1917477" cy="7078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" name="Rectángulo 4">
            <a:extLst>
              <a:ext uri="{FF2B5EF4-FFF2-40B4-BE49-F238E27FC236}">
                <a16:creationId xmlns:a16="http://schemas.microsoft.com/office/drawing/2014/main" id="{EEFE865B-7EE2-175B-786C-B559F8D249EE}"/>
              </a:ext>
            </a:extLst>
          </p:cNvPr>
          <p:cNvSpPr/>
          <p:nvPr/>
        </p:nvSpPr>
        <p:spPr>
          <a:xfrm>
            <a:off x="1649651" y="886980"/>
            <a:ext cx="825562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Image</a:t>
            </a:r>
            <a:r>
              <a:rPr lang="es-E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 </a:t>
            </a:r>
            <a:r>
              <a:rPr lang="es-ES" sz="40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latin typeface="Bahnschrift Light SemiCondensed" panose="020B0502040204020203" pitchFamily="34" charset="0"/>
              </a:rPr>
              <a:t>Classification</a:t>
            </a:r>
            <a:endParaRPr lang="es-ES" sz="4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</a:effectLst>
              <a:latin typeface="Bahnschrift Light SemiCondensed" panose="020B0502040204020203" pitchFamily="34" charset="0"/>
            </a:endParaRPr>
          </a:p>
        </p:txBody>
      </p:sp>
      <p:pic>
        <p:nvPicPr>
          <p:cNvPr id="20" name="Content Placeholder 4">
            <a:extLst>
              <a:ext uri="{FF2B5EF4-FFF2-40B4-BE49-F238E27FC236}">
                <a16:creationId xmlns:a16="http://schemas.microsoft.com/office/drawing/2014/main" id="{D2817E49-DF8A-4AFC-938A-A06D52A7BC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9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371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Bahnschrift Light SemiCondensed</vt:lpstr>
      <vt:lpstr>Calibri</vt:lpstr>
      <vt:lpstr>Calibri Light</vt:lpstr>
      <vt:lpstr>Segoe UI</vt:lpstr>
      <vt:lpstr>1_Tema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 Martinez</dc:creator>
  <cp:lastModifiedBy>Raghuvanshi, Praveen</cp:lastModifiedBy>
  <cp:revision>47</cp:revision>
  <dcterms:created xsi:type="dcterms:W3CDTF">2021-03-14T15:46:28Z</dcterms:created>
  <dcterms:modified xsi:type="dcterms:W3CDTF">2022-08-04T18:50:54Z</dcterms:modified>
</cp:coreProperties>
</file>